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56" r:id="rId2"/>
    <p:sldId id="268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366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7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1AFAD-07AB-45B1-B5F0-5DD60B74FDFE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2EAC9-AC7B-4B40-96BB-E3520418604B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B850F73-6D49-4E51-8C97-4522F6D21805}" type="datetimeFigureOut">
              <a:rPr lang="pt-BR" smtClean="0"/>
              <a:pPr/>
              <a:t>11/10/2012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61148FE-1C20-4A22-BC27-589430B3C6F5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ctrTitle"/>
          </p:nvPr>
        </p:nvSpPr>
        <p:spPr>
          <a:xfrm>
            <a:off x="0" y="2276872"/>
            <a:ext cx="9144000" cy="1080120"/>
          </a:xfrm>
        </p:spPr>
        <p:txBody>
          <a:bodyPr>
            <a:noAutofit/>
          </a:bodyPr>
          <a:lstStyle/>
          <a:p>
            <a:pPr algn="ctr"/>
            <a:r>
              <a:rPr lang="pt-BR" sz="40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Processos de Transferência de Calor</a:t>
            </a:r>
            <a:endParaRPr lang="pt-BR" sz="40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Subtítulo 13"/>
          <p:cNvSpPr>
            <a:spLocks noGrp="1"/>
          </p:cNvSpPr>
          <p:nvPr>
            <p:ph type="subTitle" idx="1"/>
          </p:nvPr>
        </p:nvSpPr>
        <p:spPr>
          <a:xfrm>
            <a:off x="0" y="4149080"/>
            <a:ext cx="8820472" cy="864096"/>
          </a:xfrm>
        </p:spPr>
        <p:txBody>
          <a:bodyPr>
            <a:normAutofit/>
          </a:bodyPr>
          <a:lstStyle/>
          <a:p>
            <a:pPr algn="r"/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tranferenciadecalor.webnode.com</a:t>
            </a: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0" y="6211669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Uberlândia</a:t>
            </a:r>
          </a:p>
          <a:p>
            <a:pPr algn="ctr"/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2012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-180528" y="0"/>
            <a:ext cx="9324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   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Universidade Federal de Uberlândia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5229200"/>
            <a:ext cx="3923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Bruna </a:t>
            </a:r>
            <a:r>
              <a:rPr lang="pt-B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Mohn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Terra 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Santos</a:t>
            </a:r>
            <a:endParaRPr lang="pt-B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Rebeca Gomes do 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Rosário</a:t>
            </a:r>
            <a:endParaRPr lang="pt-B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Rosanne Fernandes 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Soares</a:t>
            </a:r>
            <a:endParaRPr lang="pt-BR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8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Radiação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corpo branco                             corpo negro</a:t>
            </a:r>
            <a:endParaRPr lang="pt-BR" sz="27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Imagem 3" descr="reflexao-da-luz.jpg"/>
          <p:cNvPicPr>
            <a:picLocks noChangeAspect="1"/>
          </p:cNvPicPr>
          <p:nvPr/>
        </p:nvPicPr>
        <p:blipFill>
          <a:blip r:embed="rId2" cstate="print">
            <a:lum contrast="3000"/>
          </a:blip>
          <a:stretch>
            <a:fillRect/>
          </a:stretch>
        </p:blipFill>
        <p:spPr>
          <a:xfrm>
            <a:off x="395536" y="2519362"/>
            <a:ext cx="8496943" cy="371795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Exercícios</a:t>
            </a:r>
            <a:endParaRPr lang="pt-BR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0" y="1730018"/>
            <a:ext cx="9144000" cy="5127982"/>
          </a:xfrm>
        </p:spPr>
        <p:txBody>
          <a:bodyPr/>
          <a:lstStyle/>
          <a:p>
            <a:pPr algn="just"/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1. Uma pessoa agachada perto de uma fogueira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festa junina é aquecida mais significativamente 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por:     </a:t>
            </a:r>
          </a:p>
          <a:p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a)condução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b)convecção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c)condução e irradiação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d)radiação</a:t>
            </a:r>
          </a:p>
          <a:p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Exercícios</a:t>
            </a:r>
            <a:endParaRPr lang="pt-BR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0" y="1730018"/>
            <a:ext cx="9144000" cy="4867334"/>
          </a:xfrm>
        </p:spPr>
        <p:txBody>
          <a:bodyPr>
            <a:normAutofit/>
          </a:bodyPr>
          <a:lstStyle/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2. Em dias frios, a propagação do calor, a partir de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um condicionador de ar numa sala, se dá 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principalmente por:</a:t>
            </a:r>
          </a:p>
          <a:p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a)convecção</a:t>
            </a:r>
          </a:p>
          <a:p>
            <a:r>
              <a:rPr lang="pt-BR" sz="27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b)radiação</a:t>
            </a:r>
            <a:endParaRPr lang="pt-BR" sz="2700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c)condução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d)emissão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Exercícios</a:t>
            </a:r>
            <a:endParaRPr lang="pt-BR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0" y="1730018"/>
            <a:ext cx="9144000" cy="4572000"/>
          </a:xfrm>
        </p:spPr>
        <p:txBody>
          <a:bodyPr>
            <a:noAutofit/>
          </a:bodyPr>
          <a:lstStyle/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3.(</a:t>
            </a:r>
            <a:r>
              <a:rPr lang="pt-BR" sz="27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Cefet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PR)  Para melhorar o isolamento térmico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uma sala, deve-se:</a:t>
            </a:r>
          </a:p>
          <a:p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a)aumentar a área externa das paredes.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b)utilizar um material de maior coeficiente de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condutibilidade térmica.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c)dotar o ambiente de grandes áreas 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envidraçadas.</a:t>
            </a:r>
          </a:p>
          <a:p>
            <a:r>
              <a:rPr lang="pt-BR" sz="27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d)aumentar a espessura das paredes.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e)pintar as paredes externas com cores escuras.</a:t>
            </a:r>
            <a:endParaRPr lang="pt-BR" sz="27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Exercícios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0" y="1772816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4. Nas  geladeiras, o congelador fica sempre na parte de cima para:</a:t>
            </a:r>
          </a:p>
          <a:p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a)manter a parte de baixo mais fria que o congelador.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b)manter a parte de baixo mais quente  que o congelador.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c)que o calor vá para o congelador.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d)acelerar a produção de cubos de gelo.</a:t>
            </a: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e)que o frio vá para o congelador. </a:t>
            </a:r>
            <a:endParaRPr lang="pt-BR" sz="27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Exercícios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1484785"/>
            <a:ext cx="9144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5. (Fuvest-SP)  Tem-se dois corpos,com a mesma quantidade de água, um </a:t>
            </a:r>
            <a:r>
              <a:rPr lang="pt-BR" sz="23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aluminizado</a:t>
            </a:r>
            <a:r>
              <a:rPr lang="pt-BR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e outro  negro N, que ficam expostos ao Sol durante uma hora. Sendo inicialmente as temperaturas iguais, é mais provável que ocorra o seguinte:</a:t>
            </a:r>
          </a:p>
          <a:p>
            <a:endParaRPr lang="pt-BR" sz="23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a)ao fim de uma hora, não se pode dizer qual temperatura é maior.</a:t>
            </a:r>
          </a:p>
          <a:p>
            <a:r>
              <a:rPr lang="pt-BR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b)as temperaturas são sempre iguais em qualquer instante.</a:t>
            </a:r>
          </a:p>
          <a:p>
            <a:r>
              <a:rPr lang="pt-BR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c)após uma hora, a temperatura de N é maior que a de A.</a:t>
            </a:r>
          </a:p>
          <a:p>
            <a:r>
              <a:rPr lang="pt-BR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d)de início, a temperatura de A decresce (devido a reflexão) e a de N aumenta.</a:t>
            </a:r>
          </a:p>
          <a:p>
            <a:r>
              <a:rPr lang="pt-BR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e)as temperaturas de N e a de A decrescem (devido a evaporação) e depois crescem.</a:t>
            </a:r>
            <a:endParaRPr lang="pt-BR" sz="23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Exercícios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0" y="1628800"/>
            <a:ext cx="9144000" cy="5229200"/>
          </a:xfrm>
        </p:spPr>
        <p:txBody>
          <a:bodyPr>
            <a:noAutofit/>
          </a:bodyPr>
          <a:lstStyle/>
          <a:p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6. (Mackenzie-SP)  Assinale a afirmação </a:t>
            </a:r>
            <a:r>
              <a:rPr lang="pt-BR" sz="2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incorreta.</a:t>
            </a:r>
          </a:p>
          <a:p>
            <a:endParaRPr lang="pt-BR" sz="2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a)Todo corpo bom absorvedor de calor é também um bom emissor.</a:t>
            </a:r>
          </a:p>
          <a:p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b)Todo corpo bom refletor é um mau irradiador de calor.</a:t>
            </a:r>
          </a:p>
          <a:p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c)O Sol aquece a Terra, tanto por irradiação como por convecção.</a:t>
            </a:r>
          </a:p>
          <a:p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d)A formação dos ventos é explicada com base nas correntes de convecção.</a:t>
            </a:r>
          </a:p>
          <a:p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e)O processo pelo qual o calor se propaga nos sólidos é o da condução.</a:t>
            </a:r>
            <a:endParaRPr lang="pt-BR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sol-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4716016" y="5229200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Obrigada!</a:t>
            </a:r>
            <a:endParaRPr lang="pt-BR" sz="5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 que é transferência de calor?</a:t>
            </a:r>
            <a:endParaRPr lang="pt-BR" sz="4000" b="0" dirty="0">
              <a:solidFill>
                <a:srgbClr val="FFC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5082809"/>
          </a:xfrm>
        </p:spPr>
        <p:txBody>
          <a:bodyPr/>
          <a:lstStyle/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</a:p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Transmissão 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calor nada mais é que a passagem de energia térmica ( que é chamado de calor durante essa transmissão) de um corpo para o outro ou de uma parte para outra de um mesmo corpo.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Centaur" pitchFamily="18" charset="0"/>
              </a:rPr>
              <a:t>           </a:t>
            </a:r>
            <a:r>
              <a:rPr lang="pt-BR" sz="40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Transferência de Calor</a:t>
            </a:r>
            <a:endParaRPr lang="pt-BR" sz="40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772816"/>
            <a:ext cx="3178696" cy="4625609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Condução</a:t>
            </a:r>
          </a:p>
          <a:p>
            <a:pPr>
              <a:buFont typeface="Wingdings" pitchFamily="2" charset="2"/>
              <a:buChar char="Ø"/>
            </a:pPr>
            <a:endParaRPr lang="pt-BR" sz="2700" dirty="0" smtClean="0"/>
          </a:p>
          <a:p>
            <a:pPr>
              <a:buFont typeface="Wingdings" pitchFamily="2" charset="2"/>
              <a:buChar char="Ø"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Convecção</a:t>
            </a:r>
          </a:p>
          <a:p>
            <a:pPr>
              <a:buFont typeface="Wingdings" pitchFamily="2" charset="2"/>
              <a:buChar char="Ø"/>
            </a:pPr>
            <a:endParaRPr lang="pt-BR" sz="2700" dirty="0" smtClean="0"/>
          </a:p>
          <a:p>
            <a:pPr>
              <a:buFont typeface="Wingdings" pitchFamily="2" charset="2"/>
              <a:buChar char="Ø"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Radiação</a:t>
            </a:r>
            <a:endParaRPr lang="pt-BR" sz="27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Imagem 3" descr="Image119.jpg"/>
          <p:cNvPicPr>
            <a:picLocks noChangeAspect="1"/>
          </p:cNvPicPr>
          <p:nvPr/>
        </p:nvPicPr>
        <p:blipFill>
          <a:blip r:embed="rId2" cstate="print">
            <a:lum contrast="50000"/>
          </a:blip>
          <a:stretch>
            <a:fillRect/>
          </a:stretch>
        </p:blipFill>
        <p:spPr>
          <a:xfrm>
            <a:off x="4211960" y="2780928"/>
            <a:ext cx="4400550" cy="2181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Condução</a:t>
            </a:r>
            <a:endParaRPr lang="pt-BR" sz="40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186983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t-BR" dirty="0" smtClean="0">
                <a:latin typeface="Centaur" pitchFamily="18" charset="0"/>
              </a:rPr>
              <a:t>  </a:t>
            </a:r>
            <a:r>
              <a:rPr lang="pt-BR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É o processo de transferência de calor em que a</a:t>
            </a:r>
          </a:p>
          <a:p>
            <a:pPr>
              <a:buNone/>
            </a:pPr>
            <a:r>
              <a:rPr lang="pt-BR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energia térmica é transmitida de um local para o</a:t>
            </a:r>
          </a:p>
          <a:p>
            <a:pPr>
              <a:buNone/>
            </a:pPr>
            <a:r>
              <a:rPr lang="pt-BR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outro através de partículas de um meio material </a:t>
            </a:r>
          </a:p>
          <a:p>
            <a:pPr>
              <a:buNone/>
            </a:pPr>
            <a:r>
              <a:rPr lang="pt-BR" sz="2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os separa.</a:t>
            </a:r>
          </a:p>
        </p:txBody>
      </p:sp>
      <p:pic>
        <p:nvPicPr>
          <p:cNvPr id="4" name="Imagem 3" descr="Image362.jpe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3501008"/>
            <a:ext cx="2736304" cy="2714625"/>
          </a:xfrm>
          <a:prstGeom prst="rect">
            <a:avLst/>
          </a:prstGeom>
        </p:spPr>
      </p:pic>
      <p:pic>
        <p:nvPicPr>
          <p:cNvPr id="5" name="Imagem 4" descr="condução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3789040"/>
            <a:ext cx="3744416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m 5" descr="condução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5589240"/>
            <a:ext cx="771525" cy="342900"/>
          </a:xfrm>
          <a:prstGeom prst="rect">
            <a:avLst/>
          </a:prstGeom>
        </p:spPr>
      </p:pic>
      <p:cxnSp>
        <p:nvCxnSpPr>
          <p:cNvPr id="8" name="Conector de seta reta 7"/>
          <p:cNvCxnSpPr/>
          <p:nvPr/>
        </p:nvCxnSpPr>
        <p:spPr>
          <a:xfrm>
            <a:off x="5580112" y="465313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5508104" y="4437112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calor</a:t>
            </a:r>
            <a:endParaRPr lang="pt-BR" sz="1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Condução</a:t>
            </a:r>
            <a:endParaRPr lang="pt-BR" sz="40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844825"/>
            <a:ext cx="9144000" cy="460851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600" dirty="0" smtClean="0"/>
              <a:t>  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Existem os bons e maus materiais que conduzem</a:t>
            </a:r>
          </a:p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calor que são classificados em: condutores e </a:t>
            </a:r>
          </a:p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isolantes.   </a:t>
            </a:r>
          </a:p>
          <a:p>
            <a:pPr>
              <a:buNone/>
            </a:pPr>
            <a:endParaRPr lang="pt-BR" sz="1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pt-BR" sz="27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Condutores:</a:t>
            </a:r>
            <a:r>
              <a:rPr lang="pt-BR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são materiais que permitem com</a:t>
            </a:r>
          </a:p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facilidade a propagação do calor por condução. </a:t>
            </a:r>
          </a:p>
          <a:p>
            <a:pPr>
              <a:buNone/>
            </a:pPr>
            <a:r>
              <a:rPr lang="pt-BR" sz="27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Exemplos: metais,pisos cerâmicos,entre outros.</a:t>
            </a:r>
          </a:p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pt-BR" sz="27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Isolantes:</a:t>
            </a:r>
            <a:r>
              <a:rPr lang="pt-BR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são materiais que dificultam a </a:t>
            </a:r>
          </a:p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propagação do calor por condução, a tornam mais</a:t>
            </a:r>
          </a:p>
          <a:p>
            <a:pPr>
              <a:buNone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lenta. </a:t>
            </a:r>
          </a:p>
          <a:p>
            <a:pPr>
              <a:buNone/>
            </a:pPr>
            <a:r>
              <a:rPr lang="pt-BR" sz="2700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Exemplos: isopor,gelo,madeira,água,entre outros.</a:t>
            </a:r>
          </a:p>
          <a:p>
            <a:pPr>
              <a:buNone/>
            </a:pPr>
            <a:r>
              <a:rPr lang="pt-BR" sz="2600" dirty="0" smtClean="0">
                <a:solidFill>
                  <a:schemeClr val="bg2">
                    <a:lumMod val="25000"/>
                  </a:schemeClr>
                </a:solidFill>
                <a:latin typeface="Centaur" pitchFamily="18" charset="0"/>
              </a:rPr>
              <a:t>  </a:t>
            </a:r>
            <a:endParaRPr lang="pt-BR" sz="2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Convecção</a:t>
            </a:r>
            <a:endParaRPr lang="pt-BR" sz="40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28801"/>
            <a:ext cx="9144000" cy="4772000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  </a:t>
            </a:r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É um movimento de massas de fluido ( líquidos e</a:t>
            </a:r>
          </a:p>
          <a:p>
            <a:pPr>
              <a:buNone/>
            </a:pPr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gases), trocando de posição entre si, por causa da</a:t>
            </a:r>
          </a:p>
          <a:p>
            <a:pPr>
              <a:buNone/>
            </a:pPr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diferença de densidade entre as partes quentes e as</a:t>
            </a:r>
          </a:p>
          <a:p>
            <a:pPr>
              <a:buNone/>
            </a:pPr>
            <a:r>
              <a:rPr lang="pt-BR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partes frias de uma substância.</a:t>
            </a:r>
            <a:endParaRPr lang="pt-BR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339752" y="3789040"/>
            <a:ext cx="1872208" cy="2448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Imagem 4" descr="Image37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645024"/>
            <a:ext cx="2520280" cy="2736304"/>
          </a:xfrm>
          <a:prstGeom prst="rect">
            <a:avLst/>
          </a:prstGeom>
        </p:spPr>
      </p:pic>
      <p:pic>
        <p:nvPicPr>
          <p:cNvPr id="6" name="Imagem 5" descr="Image367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3645024"/>
            <a:ext cx="4464496" cy="2698521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Convecção</a:t>
            </a:r>
            <a:endParaRPr lang="pt-BR" sz="40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Espaço Reservado para Conteúdo 3" descr="Sem títul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844824"/>
            <a:ext cx="1347246" cy="2088232"/>
          </a:xfrm>
        </p:spPr>
      </p:pic>
      <p:pic>
        <p:nvPicPr>
          <p:cNvPr id="5" name="Imagem 4" descr="Sem título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1988840"/>
            <a:ext cx="1296144" cy="1953747"/>
          </a:xfrm>
          <a:prstGeom prst="rect">
            <a:avLst/>
          </a:prstGeom>
        </p:spPr>
      </p:pic>
      <p:pic>
        <p:nvPicPr>
          <p:cNvPr id="6" name="Imagem 5" descr="Sem título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1916832"/>
            <a:ext cx="1341985" cy="2057057"/>
          </a:xfrm>
          <a:prstGeom prst="rect">
            <a:avLst/>
          </a:prstGeom>
        </p:spPr>
      </p:pic>
      <p:pic>
        <p:nvPicPr>
          <p:cNvPr id="7" name="Imagem 6" descr="Sem título3 - Cópi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80312" y="1916832"/>
            <a:ext cx="1368152" cy="210252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1403648" y="4221089"/>
            <a:ext cx="59046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á</a:t>
            </a:r>
            <a:r>
              <a:rPr lang="pt-BR" sz="2800" b="1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gua fria (mais densa) desce</a:t>
            </a:r>
          </a:p>
          <a:p>
            <a:pPr algn="ctr"/>
            <a:endParaRPr lang="pt-BR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á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gua quente (menos densa) sobe</a:t>
            </a:r>
            <a:endParaRPr lang="pt-BR" sz="28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1" name="Conector de seta reta 10"/>
          <p:cNvCxnSpPr/>
          <p:nvPr/>
        </p:nvCxnSpPr>
        <p:spPr>
          <a:xfrm>
            <a:off x="1979712" y="292494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>
            <a:off x="6660232" y="285293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>
            <a:off x="4355976" y="285293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Radiação</a:t>
            </a:r>
            <a:endParaRPr lang="pt-BR" sz="40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latin typeface="Centaur" pitchFamily="18" charset="0"/>
              </a:rPr>
              <a:t> 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propagação de calor por radiação é um </a:t>
            </a:r>
          </a:p>
          <a:p>
            <a:pPr>
              <a:buNone/>
            </a:pP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processo de transferência de calor que ocorre</a:t>
            </a:r>
          </a:p>
          <a:p>
            <a:pPr>
              <a:buNone/>
            </a:pP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 meio de ondas eletromagnéticas(ondas de</a:t>
            </a:r>
          </a:p>
          <a:p>
            <a:pPr>
              <a:buNone/>
            </a:pP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calor), inclusive no vácuo (não necessita de meio</a:t>
            </a:r>
          </a:p>
          <a:p>
            <a:pPr>
              <a:buNone/>
            </a:pP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material para propagação).</a:t>
            </a:r>
            <a:r>
              <a:rPr lang="pt-BR" dirty="0" smtClean="0">
                <a:latin typeface="Centaur" pitchFamily="18" charset="0"/>
              </a:rPr>
              <a:t> </a:t>
            </a:r>
          </a:p>
          <a:p>
            <a:pPr>
              <a:buNone/>
            </a:pPr>
            <a:r>
              <a:rPr lang="pt-BR" dirty="0" smtClean="0">
                <a:latin typeface="Centaur" pitchFamily="18" charset="0"/>
              </a:rPr>
              <a:t> </a:t>
            </a:r>
          </a:p>
          <a:p>
            <a:pPr>
              <a:buNone/>
            </a:pPr>
            <a:endParaRPr lang="pt-BR" dirty="0" smtClean="0">
              <a:latin typeface="Centaur" pitchFamily="18" charset="0"/>
            </a:endParaRPr>
          </a:p>
          <a:p>
            <a:pPr>
              <a:buNone/>
            </a:pPr>
            <a:endParaRPr lang="pt-BR" dirty="0"/>
          </a:p>
        </p:txBody>
      </p:sp>
      <p:pic>
        <p:nvPicPr>
          <p:cNvPr id="4" name="Imagem 3" descr="305px-The_Sun_by_the_Atmospheric_Imaging_Assembly_of_NASA's_Solar_Dynamics_Observatory_-_201008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658245"/>
            <a:ext cx="3202751" cy="30557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m 4" descr="Image37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041576"/>
            <a:ext cx="4464496" cy="381642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Radiação</a:t>
            </a:r>
            <a:endParaRPr lang="pt-BR" sz="4000" b="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199"/>
          </a:xfrm>
        </p:spPr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1628801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 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ondas de calor, ao atingirem um corpo, sofrem:</a:t>
            </a:r>
          </a:p>
          <a:p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Reflexão;</a:t>
            </a:r>
          </a:p>
          <a:p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7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Absorção; </a:t>
            </a:r>
          </a:p>
          <a:p>
            <a:pPr>
              <a:buFont typeface="Wingdings" pitchFamily="2" charset="2"/>
              <a:buChar char="Ø"/>
            </a:pPr>
            <a:endParaRPr lang="pt-BR" sz="27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sz="27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Transmissão.</a:t>
            </a:r>
            <a:endParaRPr lang="pt-BR" sz="27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1103</TotalTime>
  <Words>693</Words>
  <Application>Microsoft Office PowerPoint</Application>
  <PresentationFormat>Apresentação na tela (4:3)</PresentationFormat>
  <Paragraphs>125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Módulo</vt:lpstr>
      <vt:lpstr>Processos de Transferência de Calor</vt:lpstr>
      <vt:lpstr>O que é transferência de calor?</vt:lpstr>
      <vt:lpstr>           Transferência de Calor</vt:lpstr>
      <vt:lpstr>Condução</vt:lpstr>
      <vt:lpstr>Condução</vt:lpstr>
      <vt:lpstr>Convecção</vt:lpstr>
      <vt:lpstr>Convecção</vt:lpstr>
      <vt:lpstr>Radiação</vt:lpstr>
      <vt:lpstr>Radiação</vt:lpstr>
      <vt:lpstr>Radiação</vt:lpstr>
      <vt:lpstr>Exercícios</vt:lpstr>
      <vt:lpstr>Exercícios</vt:lpstr>
      <vt:lpstr>Exercícios</vt:lpstr>
      <vt:lpstr>Exercícios</vt:lpstr>
      <vt:lpstr>Exercícios</vt:lpstr>
      <vt:lpstr>Exercícios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Processos de Transferência de Calor</dc:title>
  <dc:creator>Rebeca</dc:creator>
  <cp:lastModifiedBy>Rebeca</cp:lastModifiedBy>
  <cp:revision>86</cp:revision>
  <dcterms:created xsi:type="dcterms:W3CDTF">2012-05-07T15:26:41Z</dcterms:created>
  <dcterms:modified xsi:type="dcterms:W3CDTF">2012-10-12T00:37:40Z</dcterms:modified>
</cp:coreProperties>
</file>